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6" r:id="rId2"/>
    <p:sldId id="257" r:id="rId3"/>
    <p:sldId id="258" r:id="rId4"/>
    <p:sldId id="259" r:id="rId5"/>
    <p:sldId id="264" r:id="rId6"/>
    <p:sldId id="260" r:id="rId7"/>
    <p:sldId id="261" r:id="rId8"/>
    <p:sldId id="262" r:id="rId9"/>
  </p:sldIdLst>
  <p:sldSz cx="12192000" cy="6858000"/>
  <p:notesSz cx="6858000" cy="9144000"/>
  <p:defaultTextStyle>
    <a:defPPr>
      <a:defRPr lang="en-US"/>
    </a:defPPr>
    <a:lvl1pPr algn="r" defTabSz="457200" rtl="1" fontAlgn="base">
      <a:spcBef>
        <a:spcPct val="0"/>
      </a:spcBef>
      <a:spcAft>
        <a:spcPct val="0"/>
      </a:spcAft>
      <a:defRPr kern="1200">
        <a:solidFill>
          <a:schemeClr val="tx1"/>
        </a:solidFill>
        <a:latin typeface="Arial" charset="0"/>
        <a:ea typeface="+mn-ea"/>
        <a:cs typeface="Arial" charset="0"/>
      </a:defRPr>
    </a:lvl1pPr>
    <a:lvl2pPr marL="457200" algn="r" defTabSz="457200" rtl="1" fontAlgn="base">
      <a:spcBef>
        <a:spcPct val="0"/>
      </a:spcBef>
      <a:spcAft>
        <a:spcPct val="0"/>
      </a:spcAft>
      <a:defRPr kern="1200">
        <a:solidFill>
          <a:schemeClr val="tx1"/>
        </a:solidFill>
        <a:latin typeface="Arial" charset="0"/>
        <a:ea typeface="+mn-ea"/>
        <a:cs typeface="Arial" charset="0"/>
      </a:defRPr>
    </a:lvl2pPr>
    <a:lvl3pPr marL="914400" algn="r" defTabSz="457200" rtl="1" fontAlgn="base">
      <a:spcBef>
        <a:spcPct val="0"/>
      </a:spcBef>
      <a:spcAft>
        <a:spcPct val="0"/>
      </a:spcAft>
      <a:defRPr kern="1200">
        <a:solidFill>
          <a:schemeClr val="tx1"/>
        </a:solidFill>
        <a:latin typeface="Arial" charset="0"/>
        <a:ea typeface="+mn-ea"/>
        <a:cs typeface="Arial" charset="0"/>
      </a:defRPr>
    </a:lvl3pPr>
    <a:lvl4pPr marL="1371600" algn="r" defTabSz="457200" rtl="1" fontAlgn="base">
      <a:spcBef>
        <a:spcPct val="0"/>
      </a:spcBef>
      <a:spcAft>
        <a:spcPct val="0"/>
      </a:spcAft>
      <a:defRPr kern="1200">
        <a:solidFill>
          <a:schemeClr val="tx1"/>
        </a:solidFill>
        <a:latin typeface="Arial" charset="0"/>
        <a:ea typeface="+mn-ea"/>
        <a:cs typeface="Arial" charset="0"/>
      </a:defRPr>
    </a:lvl4pPr>
    <a:lvl5pPr marL="1828800" algn="r" defTabSz="457200"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22" autoAdjust="0"/>
  </p:normalViewPr>
  <p:slideViewPr>
    <p:cSldViewPr snapToGrid="0">
      <p:cViewPr varScale="1">
        <p:scale>
          <a:sx n="71" d="100"/>
          <a:sy n="71" d="100"/>
        </p:scale>
        <p:origin x="-66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AAD32974-3555-4065-A4CA-B162A28CC336}"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4A7F41-ABC0-4259-9C6A-47FE211ED3CC}"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4EFBDB17-E77A-454D-A7C7-216CF812EC4B}" type="datetimeFigureOut">
              <a:rPr lang="en-US"/>
              <a:pPr>
                <a:defRPr/>
              </a:pPr>
              <a:t>3/20/2020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F5961D7-3FAC-4D9F-8443-6584DF28B7A1}"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C5A81A7-3AE9-4194-9453-E53B528E0303}" type="datetimeFigureOut">
              <a:rPr lang="en-US"/>
              <a:pPr>
                <a:defRPr/>
              </a:pPr>
              <a:t>3/20/2020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4918929-FFFC-4C43-BDA3-E030AACA89B2}"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12"/>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fontAlgn="auto">
              <a:spcAft>
                <a:spcPts val="0"/>
              </a:spcAft>
              <a:defRPr/>
            </a:pPr>
            <a:r>
              <a:rPr lang="en-US" sz="8000" dirty="0">
                <a:effectLst/>
                <a:latin typeface="+mn-lt"/>
                <a:cs typeface="+mn-cs"/>
              </a:rPr>
              <a:t>“</a:t>
            </a:r>
          </a:p>
        </p:txBody>
      </p:sp>
      <p:sp>
        <p:nvSpPr>
          <p:cNvPr id="7" name="TextBox 13"/>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fld id="{CE3D2E3C-8D71-43A9-A0E5-A211AEB95BCB}" type="datetimeFigureOut">
              <a:rPr lang="en-US"/>
              <a:pPr>
                <a:defRPr/>
              </a:pPr>
              <a:t>3/20/2020</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80C3E3BF-1694-4289-8DC8-BFE53EADF940}"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C3CC8849-E881-4888-BAA0-F013EE595A07}" type="datetimeFigureOut">
              <a:rPr lang="en-US"/>
              <a:pPr>
                <a:defRPr/>
              </a:pPr>
              <a:t>3/20/2020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663C6219-F1AC-414D-8590-F29C56208A3E}"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fld id="{34DC8485-CB75-4AFA-915B-EBFD7A266235}" type="datetimeFigureOut">
              <a:rPr lang="en-US"/>
              <a:pPr>
                <a:defRPr/>
              </a:pPr>
              <a:t>3/20/2020</a:t>
            </a:fld>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fld id="{295B3C77-5388-4771-AE45-46BD140F3586}"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fld id="{C3577F61-058C-43CF-942E-8631F7DE0964}" type="datetimeFigureOut">
              <a:rPr lang="en-US"/>
              <a:pPr>
                <a:defRPr/>
              </a:pPr>
              <a:t>3/20/2020</a:t>
            </a:fld>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fld id="{F4F717D2-BE5F-4A06-8171-FA390CD93D3E}" type="slidenum">
              <a:rPr lang="ar-SA"/>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B7FAFA24-C7B7-4F7C-A639-84A2A1CBF8E9}" type="datetimeFigureOut">
              <a:rPr lang="en-US"/>
              <a:pPr>
                <a:defRPr/>
              </a:pPr>
              <a:t>3/20/2020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8F67A314-23BC-45D8-8BBF-637A7CFF4E4B}" type="slidenum">
              <a:rPr lang="ar-SA"/>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2037937B-A5D5-473B-85B7-34E164F8401E}" type="datetimeFigureOut">
              <a:rPr lang="en-US"/>
              <a:pPr>
                <a:defRPr/>
              </a:pPr>
              <a:t>3/20/2020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83DC1150-91E1-4B0E-B555-1ADA6708AEB8}" type="slidenum">
              <a:rPr lang="ar-SA"/>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3C7B5C-8A04-45A7-A266-55F3AD07C78E}"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6F5B7FF-B7E5-4183-B310-D031C1886CBB}" type="slidenum">
              <a:rPr lang="ar-SA"/>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5E495F-A390-4BFC-807E-9324BDFB3389}" type="datetimeFigureOut">
              <a:rPr lang="en-US"/>
              <a:pPr>
                <a:defRPr/>
              </a:pPr>
              <a:t>3/20/2020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62300C-BD64-43ED-9430-0B9232FBBE4F}"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BF742B14-5CAC-41A7-A311-95FE15127109}" type="datetimeFigureOut">
              <a:rPr lang="en-US"/>
              <a:pPr>
                <a:defRPr/>
              </a:pPr>
              <a:t>3/20/2020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06F68312-E8B9-43A1-A61A-76508E212460}"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93C9B-FDDF-4970-B4EF-B6E3D122F28B}" type="datetimeFigureOut">
              <a:rPr lang="en-US"/>
              <a:pPr>
                <a:defRPr/>
              </a:pPr>
              <a:t>3/20/2020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336A038-511F-4448-8E99-92F7F286741E}"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17FD12C7-8A10-4E8A-B43A-A415276AA4DF}" type="datetimeFigureOut">
              <a:rPr lang="en-US"/>
              <a:pPr>
                <a:defRPr/>
              </a:pPr>
              <a:t>3/20/2020</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fld id="{659ECCEF-A4B5-4B49-BBCC-B8F0A183E24D}"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fld id="{6D633506-C97A-41CE-89BD-286E29DF24ED}" type="datetimeFigureOut">
              <a:rPr lang="en-US"/>
              <a:pPr>
                <a:defRPr/>
              </a:pPr>
              <a:t>3/20/2020</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fld id="{E5BD30AB-2A44-46EE-8C19-BC604D517749}"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E2684E64-06B9-4AE2-AE40-919785E0DE26}" type="datetimeFigureOut">
              <a:rPr lang="en-US"/>
              <a:pPr>
                <a:defRPr/>
              </a:pPr>
              <a:t>3/20/2020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3F5D47C1-8DFB-4D31-B364-031DE2FC0601}"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8CED658D-6394-4628-B03B-80D41E882DE1}" type="datetimeFigureOut">
              <a:rPr lang="en-US"/>
              <a:pPr>
                <a:defRPr/>
              </a:pPr>
              <a:t>3/20/2020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D9A844A6-C07B-460E-95D7-D45D774AE153}"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fld id="{2C2694BE-E5C5-45E1-AF93-5B17667B2D57}" type="datetimeFigureOut">
              <a:rPr lang="en-US"/>
              <a:pPr>
                <a:defRPr/>
              </a:pPr>
              <a:t>3/20/2020</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C2C52301-E4C8-47B6-B295-AB1F973E0C27}"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13BF60C0-616D-4EBB-83B6-3FD121E9F394}" type="datetimeFigureOut">
              <a:rPr lang="en-US"/>
              <a:pPr>
                <a:defRPr/>
              </a:pPr>
              <a:t>3/20/2020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CDA91ED-D0FC-49F1-99D8-6C781A1458AC}"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srcRect/>
          <a:stretch>
            <a:fillRect/>
          </a:stretch>
        </p:blipFill>
        <p:spPr bwMode="auto">
          <a:xfrm>
            <a:off x="0" y="0"/>
            <a:ext cx="12192000" cy="6858000"/>
          </a:xfrm>
          <a:prstGeom prst="rect">
            <a:avLst/>
          </a:prstGeom>
          <a:noFill/>
          <a:ln w="9525">
            <a:noFill/>
            <a:miter lim="800000"/>
            <a:headEnd/>
            <a:tailEnd/>
          </a:ln>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rtl="0" fontAlgn="auto">
              <a:spcBef>
                <a:spcPts val="0"/>
              </a:spcBef>
              <a:spcAft>
                <a:spcPts val="0"/>
              </a:spcAft>
              <a:defRPr sz="1000" smtClean="0">
                <a:solidFill>
                  <a:schemeClr val="tx1"/>
                </a:solidFill>
                <a:latin typeface="+mn-lt"/>
                <a:cs typeface="+mn-cs"/>
              </a:defRPr>
            </a:lvl1pPr>
          </a:lstStyle>
          <a:p>
            <a:pPr>
              <a:defRPr/>
            </a:pPr>
            <a:fld id="{1EA07EB9-A704-4684-B67C-236F11B6BBA5}" type="datetimeFigureOut">
              <a:rPr lang="en-US"/>
              <a:pPr>
                <a:defRPr/>
              </a:pPr>
              <a:t>3/20/2020</a:t>
            </a:fld>
            <a:endParaRPr lang="en-US"/>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rtl="0" fontAlgn="auto">
              <a:spcBef>
                <a:spcPts val="0"/>
              </a:spcBef>
              <a:spcAft>
                <a:spcPts val="0"/>
              </a:spcAft>
              <a:defRPr sz="100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rtl="0">
              <a:defRPr sz="1000">
                <a:latin typeface="Tw Cen MT" pitchFamily="34" charset="0"/>
              </a:defRPr>
            </a:lvl1pPr>
          </a:lstStyle>
          <a:p>
            <a:fld id="{3237C4F2-7939-4194-BC6C-9250501ECC83}"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882" r:id="rId18"/>
    <p:sldLayoutId id="2147483881" r:id="rId19"/>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b="1" spc="-265" dirty="0">
                <a:solidFill>
                  <a:srgbClr val="DA2128"/>
                </a:solidFill>
                <a:latin typeface="Lucida Sans"/>
                <a:cs typeface="Lucida Sans"/>
              </a:rPr>
              <a:t>1b </a:t>
            </a:r>
            <a:r>
              <a:rPr lang="en-US" dirty="0">
                <a:solidFill>
                  <a:srgbClr val="231F20"/>
                </a:solidFill>
              </a:rPr>
              <a:t>A </a:t>
            </a:r>
            <a:r>
              <a:rPr lang="en-US" spc="-35" dirty="0">
                <a:solidFill>
                  <a:srgbClr val="231F20"/>
                </a:solidFill>
              </a:rPr>
              <a:t>confused</a:t>
            </a:r>
            <a:r>
              <a:rPr lang="en-US" spc="-390" dirty="0">
                <a:solidFill>
                  <a:srgbClr val="231F20"/>
                </a:solidFill>
              </a:rPr>
              <a:t> </a:t>
            </a:r>
            <a:r>
              <a:rPr lang="en-US" spc="-40" dirty="0">
                <a:solidFill>
                  <a:srgbClr val="231F20"/>
                </a:solidFill>
              </a:rPr>
              <a:t>generation</a:t>
            </a:r>
            <a:endParaRPr lang="en-US" dirty="0"/>
          </a:p>
        </p:txBody>
      </p:sp>
      <p:pic>
        <p:nvPicPr>
          <p:cNvPr id="21506" name="Content Placeholder 4"/>
          <p:cNvPicPr>
            <a:picLocks noGrp="1" noChangeAspect="1"/>
          </p:cNvPicPr>
          <p:nvPr>
            <p:ph sz="half" idx="1"/>
          </p:nvPr>
        </p:nvPicPr>
        <p:blipFill>
          <a:blip r:embed="rId2"/>
          <a:srcRect/>
          <a:stretch>
            <a:fillRect/>
          </a:stretch>
        </p:blipFill>
        <p:spPr bwMode="auto">
          <a:xfrm>
            <a:off x="0" y="2116138"/>
            <a:ext cx="11955463" cy="4741862"/>
          </a:xfrm>
        </p:spPr>
      </p:pic>
      <p:sp>
        <p:nvSpPr>
          <p:cNvPr id="4" name="Content Placeholder 3">
            <a:extLst>
              <a:ext uri="{FF2B5EF4-FFF2-40B4-BE49-F238E27FC236}"/>
            </a:extLst>
          </p:cNvPr>
          <p:cNvSpPr>
            <a:spLocks noGrp="1"/>
          </p:cNvSpPr>
          <p:nvPr>
            <p:ph sz="half" idx="2"/>
          </p:nvPr>
        </p:nvSpPr>
        <p:spPr>
          <a:xfrm>
            <a:off x="7543800" y="2438400"/>
            <a:ext cx="4160838" cy="3657600"/>
          </a:xfrm>
        </p:spPr>
        <p:txBody>
          <a:bodyPr/>
          <a:lstStyle/>
          <a:p>
            <a:pPr fontAlgn="auto">
              <a:spcAft>
                <a:spcPts val="0"/>
              </a:spcAft>
              <a:buFont typeface="Arial" panose="020B0604020202020204" pitchFamily="34" charset="0"/>
              <a:buChar char="•"/>
              <a:defRPr/>
            </a:pPr>
            <a:endParaRPr lang="en-US" dirty="0"/>
          </a:p>
          <a:p>
            <a:pPr fontAlgn="auto">
              <a:spcAft>
                <a:spcPts val="0"/>
              </a:spcAft>
              <a:buFont typeface="Arial" panose="020B0604020202020204" pitchFamily="34" charset="0"/>
              <a:buChar char="•"/>
              <a:defRPr/>
            </a:pPr>
            <a:endParaRPr lang="en-US" dirty="0"/>
          </a:p>
        </p:txBody>
      </p:sp>
      <p:sp>
        <p:nvSpPr>
          <p:cNvPr id="6" name="Rectangle 5">
            <a:extLst>
              <a:ext uri="{FF2B5EF4-FFF2-40B4-BE49-F238E27FC236}"/>
            </a:extLst>
          </p:cNvPr>
          <p:cNvSpPr/>
          <p:nvPr/>
        </p:nvSpPr>
        <p:spPr>
          <a:xfrm>
            <a:off x="90488" y="2346325"/>
            <a:ext cx="6081712" cy="3386138"/>
          </a:xfrm>
          <a:prstGeom prst="rect">
            <a:avLst/>
          </a:prstGeom>
        </p:spPr>
        <p:txBody>
          <a:bodyPr>
            <a:spAutoFit/>
          </a:bodyPr>
          <a:lstStyle/>
          <a:p>
            <a:pPr algn="l" rtl="0" fontAlgn="auto">
              <a:spcBef>
                <a:spcPts val="0"/>
              </a:spcBef>
              <a:spcAft>
                <a:spcPts val="0"/>
              </a:spcAft>
              <a:defRPr/>
            </a:pPr>
            <a:r>
              <a:rPr lang="en-US" b="1" u="sng" dirty="0">
                <a:latin typeface="+mn-lt"/>
                <a:cs typeface="+mn-cs"/>
              </a:rPr>
              <a:t>Part 1:Pre-reading activities</a:t>
            </a:r>
            <a:endParaRPr lang="en-US" sz="2800" u="sng" dirty="0">
              <a:latin typeface="+mn-lt"/>
              <a:cs typeface="+mn-cs"/>
            </a:endParaRPr>
          </a:p>
          <a:p>
            <a:pPr marL="457200" indent="-457200" algn="l" rtl="0" fontAlgn="auto">
              <a:spcBef>
                <a:spcPts val="0"/>
              </a:spcBef>
              <a:spcAft>
                <a:spcPts val="0"/>
              </a:spcAft>
              <a:buFont typeface="Arial" panose="020B0604020202020204" pitchFamily="34" charset="0"/>
              <a:buChar char="•"/>
              <a:defRPr/>
            </a:pPr>
            <a:r>
              <a:rPr lang="en-US" sz="2800" dirty="0">
                <a:latin typeface="+mn-lt"/>
                <a:cs typeface="+mn-cs"/>
              </a:rPr>
              <a:t>Work in pairs. Look at the photo accompanying  the article . Discuss the questions.</a:t>
            </a:r>
          </a:p>
          <a:p>
            <a:pPr marL="514350" indent="-514350" algn="l" rtl="0" fontAlgn="auto">
              <a:spcBef>
                <a:spcPts val="0"/>
              </a:spcBef>
              <a:spcAft>
                <a:spcPts val="0"/>
              </a:spcAft>
              <a:buFont typeface="+mj-lt"/>
              <a:buAutoNum type="arabicPeriod"/>
              <a:defRPr/>
            </a:pPr>
            <a:r>
              <a:rPr lang="en-US" sz="2800" dirty="0">
                <a:latin typeface="+mn-lt"/>
                <a:cs typeface="+mn-cs"/>
              </a:rPr>
              <a:t>What does it show?</a:t>
            </a:r>
          </a:p>
          <a:p>
            <a:pPr marL="514350" indent="-514350" algn="l" rtl="0" fontAlgn="auto">
              <a:spcBef>
                <a:spcPts val="0"/>
              </a:spcBef>
              <a:spcAft>
                <a:spcPts val="0"/>
              </a:spcAft>
              <a:buFont typeface="+mj-lt"/>
              <a:buAutoNum type="arabicPeriod"/>
              <a:defRPr/>
            </a:pPr>
            <a:r>
              <a:rPr lang="en-US" sz="2800" dirty="0">
                <a:latin typeface="+mn-lt"/>
                <a:cs typeface="+mn-cs"/>
              </a:rPr>
              <a:t>What do you think the matter is with the  young girl?</a:t>
            </a:r>
          </a:p>
          <a:p>
            <a:pPr marL="514350" indent="-514350" algn="l" rtl="0" fontAlgn="auto">
              <a:spcBef>
                <a:spcPts val="0"/>
              </a:spcBef>
              <a:spcAft>
                <a:spcPts val="0"/>
              </a:spcAft>
              <a:buFont typeface="+mj-lt"/>
              <a:buAutoNum type="arabicPeriod"/>
              <a:defRPr/>
            </a:pPr>
            <a:r>
              <a:rPr lang="en-US" sz="2800" dirty="0">
                <a:latin typeface="+mn-lt"/>
                <a:cs typeface="+mn-cs"/>
              </a:rPr>
              <a:t>Is this situation familiar to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dirty="0"/>
              <a:t>Pre-reading Activities</a:t>
            </a:r>
          </a:p>
        </p:txBody>
      </p:sp>
      <p:sp>
        <p:nvSpPr>
          <p:cNvPr id="3" name="Content Placeholder 2">
            <a:extLst>
              <a:ext uri="{FF2B5EF4-FFF2-40B4-BE49-F238E27FC236}"/>
            </a:extLst>
          </p:cNvPr>
          <p:cNvSpPr>
            <a:spLocks noGrp="1"/>
          </p:cNvSpPr>
          <p:nvPr>
            <p:ph sz="half" idx="1"/>
          </p:nvPr>
        </p:nvSpPr>
        <p:spPr>
          <a:xfrm>
            <a:off x="2933700" y="2438400"/>
            <a:ext cx="4160838" cy="3657600"/>
          </a:xfrm>
        </p:spPr>
        <p:txBody>
          <a:bodyPr>
            <a:normAutofit fontScale="85000" lnSpcReduction="10000"/>
          </a:bodyPr>
          <a:lstStyle/>
          <a:p>
            <a:pPr fontAlgn="auto">
              <a:spcAft>
                <a:spcPts val="0"/>
              </a:spcAft>
              <a:buFont typeface="Arial" panose="020B0604020202020204" pitchFamily="34" charset="0"/>
              <a:buChar char="•"/>
              <a:defRPr/>
            </a:pPr>
            <a:r>
              <a:rPr lang="en-US" dirty="0"/>
              <a:t>work in pairs to discuss what you know about modern-day China. </a:t>
            </a:r>
          </a:p>
          <a:p>
            <a:pPr fontAlgn="auto">
              <a:spcAft>
                <a:spcPts val="0"/>
              </a:spcAft>
              <a:buFont typeface="Arial" panose="020B0604020202020204" pitchFamily="34" charset="0"/>
              <a:buChar char="•"/>
              <a:defRPr/>
            </a:pPr>
            <a:r>
              <a:rPr lang="en-US" dirty="0"/>
              <a:t>think of three facts and three opinions.</a:t>
            </a:r>
          </a:p>
          <a:p>
            <a:pPr fontAlgn="auto">
              <a:spcAft>
                <a:spcPts val="0"/>
              </a:spcAft>
              <a:buFont typeface="Arial" panose="020B0604020202020204" pitchFamily="34" charset="0"/>
              <a:buChar char="•"/>
              <a:defRPr/>
            </a:pPr>
            <a:r>
              <a:rPr lang="en-US" dirty="0"/>
              <a:t>say how do you  relate to China: economic boom, old values, </a:t>
            </a:r>
          </a:p>
          <a:p>
            <a:pPr fontAlgn="auto">
              <a:spcAft>
                <a:spcPts val="0"/>
              </a:spcAft>
              <a:buFont typeface="Arial" panose="020B0604020202020204" pitchFamily="34" charset="0"/>
              <a:buChar char="•"/>
              <a:defRPr/>
            </a:pPr>
            <a:r>
              <a:rPr lang="en-US" dirty="0"/>
              <a:t>duty, western brands, rebellious teenagers.</a:t>
            </a:r>
          </a:p>
          <a:p>
            <a:pPr fontAlgn="auto">
              <a:spcAft>
                <a:spcPts val="0"/>
              </a:spcAft>
              <a:buFont typeface="Arial" panose="020B0604020202020204" pitchFamily="34" charset="0"/>
              <a:buChar char="•"/>
              <a:defRPr/>
            </a:pPr>
            <a:r>
              <a:rPr lang="en-US" dirty="0"/>
              <a:t> read the article and share any new information you  learned.</a:t>
            </a:r>
          </a:p>
          <a:p>
            <a:pPr fontAlgn="auto">
              <a:spcAft>
                <a:spcPts val="0"/>
              </a:spcAft>
              <a:buFont typeface="Arial" panose="020B0604020202020204" pitchFamily="34" charset="0"/>
              <a:buChar char="•"/>
              <a:defRPr/>
            </a:pPr>
            <a:endParaRPr lang="en-US" dirty="0"/>
          </a:p>
        </p:txBody>
      </p:sp>
      <p:sp>
        <p:nvSpPr>
          <p:cNvPr id="5" name="object 6">
            <a:extLst>
              <a:ext uri="{FF2B5EF4-FFF2-40B4-BE49-F238E27FC236}"/>
            </a:extLst>
          </p:cNvPr>
          <p:cNvSpPr>
            <a:spLocks noGrp="1"/>
          </p:cNvSpPr>
          <p:nvPr>
            <p:ph sz="half" idx="2"/>
          </p:nvPr>
        </p:nvSpPr>
        <p:spPr>
          <a:xfrm>
            <a:off x="7543800" y="2438400"/>
            <a:ext cx="4160838" cy="3657600"/>
          </a:xfrm>
          <a:blipFill>
            <a:blip r:embed="rId2" cstate="print"/>
            <a:stretch>
              <a:fillRect/>
            </a:stretch>
          </a:blipFill>
        </p:spPr>
        <p:txBody>
          <a:bodyPr wrap="square" lIns="0" tIns="0" rIns="0" bIns="0">
            <a:normAutofit fontScale="85000" lnSpcReduction="10000"/>
          </a:bodyPr>
          <a:lstStyle/>
          <a:p>
            <a:pPr fontAlgn="auto">
              <a:spcAft>
                <a:spcPts val="0"/>
              </a:spcAft>
              <a:buFont typeface="Arial" panose="020B0604020202020204" pitchFamily="34" charset="0"/>
              <a:buChar cha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idx="4294967295"/>
          </p:nvPr>
        </p:nvSpPr>
        <p:spPr>
          <a:xfrm>
            <a:off x="0" y="365125"/>
            <a:ext cx="10515600" cy="1325563"/>
          </a:xfrm>
        </p:spPr>
        <p:txBody>
          <a:bodyPr>
            <a:normAutofit fontScale="90000"/>
          </a:bodyPr>
          <a:lstStyle/>
          <a:p>
            <a:pPr fontAlgn="auto">
              <a:spcAft>
                <a:spcPts val="0"/>
              </a:spcAft>
              <a:defRPr/>
            </a:pPr>
            <a:r>
              <a:rPr lang="en-US" dirty="0"/>
              <a:t/>
            </a:r>
            <a:br>
              <a:rPr lang="en-US" dirty="0"/>
            </a:br>
            <a:r>
              <a:rPr lang="en-US" dirty="0"/>
              <a:t/>
            </a:r>
            <a:br>
              <a:rPr lang="en-US" dirty="0"/>
            </a:br>
            <a:r>
              <a:rPr lang="en-US" dirty="0">
                <a:latin typeface="+mn-lt"/>
              </a:rPr>
              <a:t>Read the following text and answer the questions that follow:</a:t>
            </a:r>
            <a:br>
              <a:rPr lang="en-US" dirty="0">
                <a:latin typeface="+mn-lt"/>
              </a:rPr>
            </a:br>
            <a:r>
              <a:rPr lang="en-US" dirty="0">
                <a:latin typeface="+mn-lt"/>
              </a:rPr>
              <a:t/>
            </a:r>
            <a:br>
              <a:rPr lang="en-US" dirty="0">
                <a:latin typeface="+mn-lt"/>
              </a:rPr>
            </a:br>
            <a:endParaRPr lang="en-US" dirty="0">
              <a:latin typeface="+mn-lt"/>
            </a:endParaRPr>
          </a:p>
        </p:txBody>
      </p:sp>
      <p:sp>
        <p:nvSpPr>
          <p:cNvPr id="3" name="Content Placeholder 2">
            <a:extLst>
              <a:ext uri="{FF2B5EF4-FFF2-40B4-BE49-F238E27FC236}"/>
            </a:extLst>
          </p:cNvPr>
          <p:cNvSpPr>
            <a:spLocks noGrp="1"/>
          </p:cNvSpPr>
          <p:nvPr>
            <p:ph sz="half" idx="4294967295"/>
          </p:nvPr>
        </p:nvSpPr>
        <p:spPr>
          <a:xfrm>
            <a:off x="0" y="1825625"/>
            <a:ext cx="10355263" cy="4351338"/>
          </a:xfrm>
        </p:spPr>
        <p:txBody>
          <a:bodyPr>
            <a:normAutofit lnSpcReduction="10000"/>
          </a:bodyPr>
          <a:lstStyle/>
          <a:p>
            <a:pPr marL="0" indent="0" defTabSz="457200" fontAlgn="auto">
              <a:lnSpc>
                <a:spcPct val="100000"/>
              </a:lnSpc>
              <a:spcBef>
                <a:spcPts val="0"/>
              </a:spcBef>
              <a:spcAft>
                <a:spcPts val="0"/>
              </a:spcAft>
              <a:buClrTx/>
              <a:buFont typeface="Arial" panose="020B0604020202020204" pitchFamily="34" charset="0"/>
              <a:buNone/>
              <a:defRPr/>
            </a:pPr>
            <a:r>
              <a:rPr lang="en-US" sz="2400" cap="none" dirty="0">
                <a:latin typeface="Times New Roman" panose="02020603050405020304" pitchFamily="18" charset="0"/>
                <a:cs typeface="Times New Roman" panose="02020603050405020304" pitchFamily="18" charset="0"/>
              </a:rPr>
              <a:t>Change brings problems. Bella lives with her parents in a brand new Apartment  in shanghai. Her real name is </a:t>
            </a:r>
            <a:r>
              <a:rPr lang="en-US" sz="2400" cap="none" dirty="0" err="1">
                <a:latin typeface="Times New Roman" panose="02020603050405020304" pitchFamily="18" charset="0"/>
                <a:cs typeface="Times New Roman" panose="02020603050405020304" pitchFamily="18" charset="0"/>
              </a:rPr>
              <a:t>zhou</a:t>
            </a:r>
            <a:r>
              <a:rPr lang="en-US" sz="2400" cap="none" dirty="0">
                <a:latin typeface="Times New Roman" panose="02020603050405020304" pitchFamily="18" charset="0"/>
                <a:cs typeface="Times New Roman" panose="02020603050405020304" pitchFamily="18" charset="0"/>
              </a:rPr>
              <a:t> </a:t>
            </a:r>
            <a:r>
              <a:rPr lang="en-US" sz="2400" cap="none" dirty="0" err="1">
                <a:latin typeface="Times New Roman" panose="02020603050405020304" pitchFamily="18" charset="0"/>
                <a:cs typeface="Times New Roman" panose="02020603050405020304" pitchFamily="18" charset="0"/>
              </a:rPr>
              <a:t>jiaying</a:t>
            </a:r>
            <a:r>
              <a:rPr lang="en-US" sz="2400" cap="none" dirty="0">
                <a:latin typeface="Times New Roman" panose="02020603050405020304" pitchFamily="18" charset="0"/>
                <a:cs typeface="Times New Roman" panose="02020603050405020304" pitchFamily="18" charset="0"/>
              </a:rPr>
              <a:t> – ‘</a:t>
            </a:r>
            <a:r>
              <a:rPr lang="en-US" sz="2400" cap="none" dirty="0" err="1">
                <a:latin typeface="Times New Roman" panose="02020603050405020304" pitchFamily="18" charset="0"/>
                <a:cs typeface="Times New Roman" panose="02020603050405020304" pitchFamily="18" charset="0"/>
              </a:rPr>
              <a:t>bella</a:t>
            </a:r>
            <a:r>
              <a:rPr lang="en-US" sz="2400" cap="none" dirty="0">
                <a:latin typeface="Times New Roman" panose="02020603050405020304" pitchFamily="18" charset="0"/>
                <a:cs typeface="Times New Roman" panose="02020603050405020304" pitchFamily="18" charset="0"/>
              </a:rPr>
              <a:t>’ is the name that she has  been given by her </a:t>
            </a:r>
            <a:r>
              <a:rPr lang="en-US" sz="2400" cap="none" dirty="0" err="1">
                <a:latin typeface="Times New Roman" panose="02020603050405020304" pitchFamily="18" charset="0"/>
                <a:cs typeface="Times New Roman" panose="02020603050405020304" pitchFamily="18" charset="0"/>
              </a:rPr>
              <a:t>english</a:t>
            </a:r>
            <a:r>
              <a:rPr lang="en-US" sz="2400" cap="none" dirty="0">
                <a:latin typeface="Times New Roman" panose="02020603050405020304" pitchFamily="18" charset="0"/>
                <a:cs typeface="Times New Roman" panose="02020603050405020304" pitchFamily="18" charset="0"/>
              </a:rPr>
              <a:t> teacher. Her parents are representative of a confused  generation in a confused time. In modern </a:t>
            </a:r>
            <a:r>
              <a:rPr lang="en-US" sz="2400" cap="none" dirty="0" err="1">
                <a:latin typeface="Times New Roman" panose="02020603050405020304" pitchFamily="18" charset="0"/>
                <a:cs typeface="Times New Roman" panose="02020603050405020304" pitchFamily="18" charset="0"/>
              </a:rPr>
              <a:t>chinese</a:t>
            </a:r>
            <a:r>
              <a:rPr lang="en-US" sz="2400" cap="none" dirty="0">
                <a:latin typeface="Times New Roman" panose="02020603050405020304" pitchFamily="18" charset="0"/>
                <a:cs typeface="Times New Roman" panose="02020603050405020304" pitchFamily="18" charset="0"/>
              </a:rPr>
              <a:t> society different ideologies  are fighting against each other. Enormous material benefits have been brought  by china’s economic boom, but the debate is not about these; it’s about family</a:t>
            </a:r>
          </a:p>
          <a:p>
            <a:pPr marL="0" indent="0" defTabSz="457200" fontAlgn="auto">
              <a:lnSpc>
                <a:spcPct val="100000"/>
              </a:lnSpc>
              <a:spcBef>
                <a:spcPts val="0"/>
              </a:spcBef>
              <a:spcAft>
                <a:spcPts val="0"/>
              </a:spcAft>
              <a:buClrTx/>
              <a:buFont typeface="Arial" panose="020B0604020202020204" pitchFamily="34" charset="0"/>
              <a:buNone/>
              <a:defRPr/>
            </a:pPr>
            <a:r>
              <a:rPr lang="en-US" sz="2400" cap="none" dirty="0">
                <a:solidFill>
                  <a:prstClr val="black"/>
                </a:solidFill>
                <a:latin typeface="Times New Roman" panose="02020603050405020304" pitchFamily="18" charset="0"/>
                <a:cs typeface="Times New Roman" panose="02020603050405020304" pitchFamily="18" charset="0"/>
              </a:rPr>
              <a:t> life and values. Old values – the respect of family and the older generations – are  being replaced by new ones which place money as the critical measurement of  one’s position in society. But at the same time these new values are also being  questioned. Have our lives been made richer by all our new possessions? Is  Chinese culture being supplanted? As in all changing societies people are trying  to find the right balance between the ‘new’ and ‘old’.</a:t>
            </a:r>
          </a:p>
          <a:p>
            <a:pPr fontAlgn="auto">
              <a:spcAft>
                <a:spcPts val="0"/>
              </a:spcAft>
              <a:buFont typeface="Arial" panose="020B0604020202020204" pitchFamily="34" charset="0"/>
              <a:buChar char="•"/>
              <a:defRPr/>
            </a:pPr>
            <a:endParaRPr lang="en-US" b="1" dirty="0">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sz="half" idx="4294967295"/>
          </p:nvPr>
        </p:nvSpPr>
        <p:spPr bwMode="auto">
          <a:xfrm>
            <a:off x="0" y="365125"/>
            <a:ext cx="11912600" cy="6492875"/>
          </a:xfrm>
          <a:noFill/>
        </p:spPr>
        <p:txBody>
          <a:bodyPr wrap="square" numCol="1" anchor="t" anchorCtr="0" compatLnSpc="1">
            <a:prstTxWarp prst="textNoShape">
              <a:avLst/>
            </a:prstTxWarp>
          </a:bodyPr>
          <a:lstStyle/>
          <a:p>
            <a:r>
              <a:rPr lang="en-US" b="1" cap="none" smtClean="0">
                <a:latin typeface="Times New Roman" pitchFamily="18" charset="0"/>
                <a:cs typeface="Times New Roman" pitchFamily="18" charset="0"/>
              </a:rPr>
              <a:t>Recently, bella’s family put their grandfather into a nursing home. It was a  painful decision. In traditional china, caring for aged parents has always been an</a:t>
            </a:r>
          </a:p>
          <a:p>
            <a:r>
              <a:rPr lang="en-US" b="1" cap="none" smtClean="0">
                <a:latin typeface="Times New Roman" pitchFamily="18" charset="0"/>
                <a:cs typeface="Times New Roman" pitchFamily="18" charset="0"/>
              </a:rPr>
              <a:t>Unavoidable duty, but times are changing. Bella’s ambition? ‘I want one day to put  my parents in the best nursing home’ – the best that money can buy, she means. When she told us that’ Bella’s father says, ‘I thought – is it selfish to think she will  be a dutiful and caring daughter and look after us? We don’t want to be a burden  on her when we get old. This is something my daughter has taught us. Once it  was parents who taught children, but now we learn from them.’ The family can  buy many more things these days, and when they go shopping, Bella makes sure  that the ‘right’ western brands are selected. (Pizza Hut is her favourite restaurant.)  She also teaches her parents the latest slang.</a:t>
            </a:r>
          </a:p>
          <a:p>
            <a:endParaRPr lang="en-US" b="1" cap="none"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252538" y="1603375"/>
            <a:ext cx="9566275" cy="2247900"/>
          </a:xfrm>
          <a:prstGeom prst="rect">
            <a:avLst/>
          </a:prstGeom>
          <a:noFill/>
          <a:ln w="9525">
            <a:noFill/>
            <a:miter lim="800000"/>
            <a:headEnd/>
            <a:tailEnd/>
          </a:ln>
        </p:spPr>
        <p:txBody>
          <a:bodyPr>
            <a:spAutoFit/>
          </a:bodyPr>
          <a:lstStyle/>
          <a:p>
            <a:pPr algn="l" rtl="0"/>
            <a:r>
              <a:rPr lang="en-US" sz="2000" b="1">
                <a:latin typeface="Times New Roman" pitchFamily="18" charset="0"/>
                <a:cs typeface="Times New Roman" pitchFamily="18" charset="0"/>
              </a:rPr>
              <a:t>‘Her parents want to be supportive, but they no longer help with Bella’s  homework; in spoken English she has surpassed them. She has already learnt  much more about the world outside than them. ‘Our advice is not listened to  and it is not wanted,’ her mother says. ‘When she was little, she agreed with all  my opinions. Now she sits there without saying anything, but I know she doesn’t</a:t>
            </a:r>
          </a:p>
          <a:p>
            <a:pPr algn="l" rtl="0"/>
            <a:r>
              <a:rPr lang="en-US" sz="2000" b="1">
                <a:latin typeface="Times New Roman" pitchFamily="18" charset="0"/>
                <a:cs typeface="Times New Roman" pitchFamily="18" charset="0"/>
              </a:rPr>
              <a:t>agree with me.’ Bella glares, but says nothing. ‘I suppose our child-raising has been                                                                                                                               a failure.’ In China there is no concept of the rebellious teenager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463550" y="122238"/>
            <a:ext cx="11533188" cy="6372225"/>
          </a:xfrm>
          <a:prstGeom prst="rect">
            <a:avLst/>
          </a:prstGeom>
        </p:spPr>
        <p:txBody>
          <a:bodyPr>
            <a:spAutoFit/>
          </a:bodyPr>
          <a:lstStyle/>
          <a:p>
            <a:pPr algn="l" rtl="0" fontAlgn="auto">
              <a:spcBef>
                <a:spcPts val="0"/>
              </a:spcBef>
              <a:spcAft>
                <a:spcPts val="0"/>
              </a:spcAft>
              <a:defRPr/>
            </a:pPr>
            <a:r>
              <a:rPr lang="en-US" sz="2400" u="sng" dirty="0">
                <a:latin typeface="+mn-lt"/>
                <a:cs typeface="+mn-cs"/>
              </a:rPr>
              <a:t>Part Two: Discussion questions</a:t>
            </a:r>
          </a:p>
          <a:p>
            <a:pPr marL="342900" indent="-342900" algn="l" rtl="0" fontAlgn="auto">
              <a:spcBef>
                <a:spcPts val="0"/>
              </a:spcBef>
              <a:spcAft>
                <a:spcPts val="0"/>
              </a:spcAft>
              <a:buFont typeface="+mj-lt"/>
              <a:buAutoNum type="arabicPeriod"/>
              <a:defRPr/>
            </a:pPr>
            <a:r>
              <a:rPr lang="en-US" sz="2400" dirty="0">
                <a:latin typeface="+mn-lt"/>
                <a:cs typeface="+mn-cs"/>
              </a:rPr>
              <a:t>Why does the writer think that change brings problems?</a:t>
            </a:r>
          </a:p>
          <a:p>
            <a:pPr marL="342900" indent="-342900" algn="l" rtl="0" fontAlgn="auto">
              <a:spcBef>
                <a:spcPts val="0"/>
              </a:spcBef>
              <a:spcAft>
                <a:spcPts val="0"/>
              </a:spcAft>
              <a:buFont typeface="+mj-lt"/>
              <a:buAutoNum type="arabicPeriod"/>
              <a:defRPr/>
            </a:pPr>
            <a:r>
              <a:rPr lang="en-US" sz="2400" dirty="0">
                <a:latin typeface="+mn-lt"/>
                <a:cs typeface="+mn-cs"/>
              </a:rPr>
              <a:t>Why do you think Bella uses this name? And not her real name?</a:t>
            </a:r>
          </a:p>
          <a:p>
            <a:pPr marL="342900" indent="-342900" algn="l" rtl="0" fontAlgn="auto">
              <a:spcBef>
                <a:spcPts val="0"/>
              </a:spcBef>
              <a:spcAft>
                <a:spcPts val="0"/>
              </a:spcAft>
              <a:buFont typeface="+mj-lt"/>
              <a:buAutoNum type="arabicPeriod"/>
              <a:defRPr/>
            </a:pPr>
            <a:r>
              <a:rPr lang="en-US" sz="2400" dirty="0">
                <a:latin typeface="+mn-lt"/>
                <a:cs typeface="+mn-cs"/>
              </a:rPr>
              <a:t>According to the text, what is the main effect of China’s economic boom?</a:t>
            </a:r>
          </a:p>
          <a:p>
            <a:pPr marL="342900" indent="-342900" algn="l" rtl="0" fontAlgn="auto">
              <a:spcBef>
                <a:spcPts val="0"/>
              </a:spcBef>
              <a:spcAft>
                <a:spcPts val="0"/>
              </a:spcAft>
              <a:buFont typeface="+mj-lt"/>
              <a:buAutoNum type="arabicPeriod"/>
              <a:defRPr/>
            </a:pPr>
            <a:r>
              <a:rPr lang="en-US" sz="2400" dirty="0">
                <a:latin typeface="+mn-lt"/>
                <a:cs typeface="+mn-cs"/>
              </a:rPr>
              <a:t>Give an example of an old value.</a:t>
            </a:r>
          </a:p>
          <a:p>
            <a:pPr marL="342900" indent="-342900" algn="l" rtl="0" fontAlgn="auto">
              <a:spcBef>
                <a:spcPts val="0"/>
              </a:spcBef>
              <a:spcAft>
                <a:spcPts val="0"/>
              </a:spcAft>
              <a:buFont typeface="+mj-lt"/>
              <a:buAutoNum type="arabicPeriod"/>
              <a:defRPr/>
            </a:pPr>
            <a:r>
              <a:rPr lang="en-US" sz="2400" dirty="0">
                <a:latin typeface="+mn-lt"/>
                <a:cs typeface="+mn-cs"/>
              </a:rPr>
              <a:t>Discuss what effects you think China’s recent  economic boom have had on the attitudes of the  younger generation and the older generation?</a:t>
            </a:r>
          </a:p>
          <a:p>
            <a:pPr algn="l" rtl="0" fontAlgn="auto">
              <a:spcBef>
                <a:spcPts val="0"/>
              </a:spcBef>
              <a:spcAft>
                <a:spcPts val="0"/>
              </a:spcAft>
              <a:defRPr/>
            </a:pPr>
            <a:r>
              <a:rPr lang="en-US" sz="2400" u="sng" dirty="0">
                <a:latin typeface="+mn-lt"/>
                <a:cs typeface="+mn-cs"/>
              </a:rPr>
              <a:t>Part Three: Analysis and inference questions</a:t>
            </a:r>
            <a:endParaRPr lang="en-US" sz="2400" dirty="0">
              <a:latin typeface="+mn-lt"/>
              <a:cs typeface="+mn-cs"/>
            </a:endParaRPr>
          </a:p>
          <a:p>
            <a:pPr marL="342900" indent="-342900" algn="l" rtl="0" fontAlgn="auto">
              <a:spcBef>
                <a:spcPts val="0"/>
              </a:spcBef>
              <a:spcAft>
                <a:spcPts val="0"/>
              </a:spcAft>
              <a:buFont typeface="+mj-lt"/>
              <a:buAutoNum type="arabicPeriod"/>
              <a:defRPr/>
            </a:pPr>
            <a:r>
              <a:rPr lang="en-US" sz="2400" dirty="0">
                <a:latin typeface="+mn-lt"/>
                <a:cs typeface="+mn-cs"/>
              </a:rPr>
              <a:t>Look back at the article and find examples of</a:t>
            </a:r>
          </a:p>
          <a:p>
            <a:pPr algn="l" rtl="0" fontAlgn="auto">
              <a:spcBef>
                <a:spcPts val="0"/>
              </a:spcBef>
              <a:spcAft>
                <a:spcPts val="0"/>
              </a:spcAft>
              <a:defRPr/>
            </a:pPr>
            <a:r>
              <a:rPr lang="en-US" sz="2400" dirty="0">
                <a:latin typeface="+mn-lt"/>
                <a:cs typeface="+mn-cs"/>
              </a:rPr>
              <a:t>the following to show how attitudes are changing  in China.</a:t>
            </a:r>
          </a:p>
          <a:p>
            <a:pPr algn="l" rtl="0" fontAlgn="auto">
              <a:spcBef>
                <a:spcPts val="0"/>
              </a:spcBef>
              <a:spcAft>
                <a:spcPts val="0"/>
              </a:spcAft>
              <a:defRPr/>
            </a:pPr>
            <a:r>
              <a:rPr lang="en-US" sz="2400" dirty="0">
                <a:latin typeface="+mn-lt"/>
                <a:cs typeface="+mn-cs"/>
              </a:rPr>
              <a:t>language use</a:t>
            </a:r>
          </a:p>
          <a:p>
            <a:pPr algn="l" rtl="0" fontAlgn="auto">
              <a:spcBef>
                <a:spcPts val="0"/>
              </a:spcBef>
              <a:spcAft>
                <a:spcPts val="0"/>
              </a:spcAft>
              <a:defRPr/>
            </a:pPr>
            <a:r>
              <a:rPr lang="en-US" sz="2400" dirty="0">
                <a:latin typeface="+mn-lt"/>
                <a:cs typeface="+mn-cs"/>
              </a:rPr>
              <a:t>caring for the old</a:t>
            </a:r>
          </a:p>
          <a:p>
            <a:pPr algn="l" rtl="0" fontAlgn="auto">
              <a:spcBef>
                <a:spcPts val="0"/>
              </a:spcBef>
              <a:spcAft>
                <a:spcPts val="0"/>
              </a:spcAft>
              <a:defRPr/>
            </a:pPr>
            <a:r>
              <a:rPr lang="en-US" sz="2400" dirty="0">
                <a:latin typeface="+mn-lt"/>
                <a:cs typeface="+mn-cs"/>
              </a:rPr>
              <a:t>the relationship between parents and children</a:t>
            </a:r>
          </a:p>
          <a:p>
            <a:pPr algn="l" rtl="0" fontAlgn="auto">
              <a:spcBef>
                <a:spcPts val="0"/>
              </a:spcBef>
              <a:spcAft>
                <a:spcPts val="0"/>
              </a:spcAft>
              <a:defRPr/>
            </a:pPr>
            <a:r>
              <a:rPr lang="en-US" sz="2400" dirty="0">
                <a:latin typeface="+mn-lt"/>
                <a:cs typeface="+mn-cs"/>
              </a:rPr>
              <a:t>shopping</a:t>
            </a:r>
          </a:p>
          <a:p>
            <a:pPr algn="l" rtl="0" fontAlgn="auto">
              <a:spcBef>
                <a:spcPts val="0"/>
              </a:spcBef>
              <a:spcAft>
                <a:spcPts val="0"/>
              </a:spcAft>
              <a:defRPr/>
            </a:pPr>
            <a:r>
              <a:rPr lang="en-US" sz="2400" dirty="0">
                <a:latin typeface="+mn-lt"/>
                <a:cs typeface="+mn-cs"/>
              </a:rPr>
              <a:t>knowledge of the world</a:t>
            </a:r>
          </a:p>
          <a:p>
            <a:pPr algn="l" rtl="0" fontAlgn="auto">
              <a:spcBef>
                <a:spcPts val="0"/>
              </a:spcBef>
              <a:spcAft>
                <a:spcPts val="0"/>
              </a:spcAft>
              <a:defRPr/>
            </a:pPr>
            <a:r>
              <a:rPr lang="en-US" sz="2400" dirty="0">
                <a:latin typeface="+mn-lt"/>
                <a:cs typeface="+mn-cs"/>
              </a:rPr>
              <a:t>2. Do Bella’s parents seem to accept the changes that  are happening in China or not? Do you think the  changes are difficult for Bella too? Why? / Why not?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1582738" y="750888"/>
            <a:ext cx="9731375" cy="4062412"/>
          </a:xfrm>
          <a:prstGeom prst="rect">
            <a:avLst/>
          </a:prstGeom>
        </p:spPr>
        <p:txBody>
          <a:bodyPr>
            <a:spAutoFit/>
          </a:bodyPr>
          <a:lstStyle/>
          <a:p>
            <a:pPr algn="l" rtl="0" fontAlgn="auto">
              <a:spcBef>
                <a:spcPts val="0"/>
              </a:spcBef>
              <a:spcAft>
                <a:spcPts val="0"/>
              </a:spcAft>
              <a:defRPr/>
            </a:pPr>
            <a:r>
              <a:rPr lang="en-US" sz="2400" b="1" dirty="0">
                <a:latin typeface="+mn-lt"/>
                <a:cs typeface="+mn-cs"/>
              </a:rPr>
              <a:t>Vocabulary notes</a:t>
            </a:r>
          </a:p>
          <a:p>
            <a:pPr marL="342900" indent="-342900" algn="l" rtl="0" fontAlgn="auto">
              <a:spcBef>
                <a:spcPts val="0"/>
              </a:spcBef>
              <a:spcAft>
                <a:spcPts val="0"/>
              </a:spcAft>
              <a:buFont typeface="+mj-lt"/>
              <a:buAutoNum type="arabicPeriod"/>
              <a:defRPr/>
            </a:pPr>
            <a:r>
              <a:rPr lang="en-US" dirty="0">
                <a:latin typeface="+mn-lt"/>
                <a:cs typeface="+mn-cs"/>
              </a:rPr>
              <a:t>economic boom = a period when the economy improves </a:t>
            </a:r>
          </a:p>
          <a:p>
            <a:pPr algn="l" rtl="0" fontAlgn="auto">
              <a:spcBef>
                <a:spcPts val="0"/>
              </a:spcBef>
              <a:spcAft>
                <a:spcPts val="0"/>
              </a:spcAft>
              <a:defRPr/>
            </a:pPr>
            <a:r>
              <a:rPr lang="en-US" dirty="0">
                <a:latin typeface="+mn-lt"/>
                <a:cs typeface="+mn-cs"/>
              </a:rPr>
              <a:t>very quickly</a:t>
            </a:r>
          </a:p>
          <a:p>
            <a:pPr algn="l" rtl="0" fontAlgn="auto">
              <a:spcBef>
                <a:spcPts val="0"/>
              </a:spcBef>
              <a:spcAft>
                <a:spcPts val="0"/>
              </a:spcAft>
              <a:defRPr/>
            </a:pPr>
            <a:r>
              <a:rPr lang="en-US" dirty="0">
                <a:latin typeface="+mn-lt"/>
                <a:cs typeface="+mn-cs"/>
              </a:rPr>
              <a:t>2. material benefits = higher salaries, a broader range of </a:t>
            </a:r>
          </a:p>
          <a:p>
            <a:pPr algn="l" rtl="0" fontAlgn="auto">
              <a:spcBef>
                <a:spcPts val="0"/>
              </a:spcBef>
              <a:spcAft>
                <a:spcPts val="0"/>
              </a:spcAft>
              <a:defRPr/>
            </a:pPr>
            <a:r>
              <a:rPr lang="en-US" dirty="0">
                <a:latin typeface="+mn-lt"/>
                <a:cs typeface="+mn-cs"/>
              </a:rPr>
              <a:t>products on sale and a better standard of living generally</a:t>
            </a:r>
          </a:p>
          <a:p>
            <a:pPr algn="l" rtl="0" fontAlgn="auto">
              <a:spcBef>
                <a:spcPts val="0"/>
              </a:spcBef>
              <a:spcAft>
                <a:spcPts val="0"/>
              </a:spcAft>
              <a:defRPr/>
            </a:pPr>
            <a:r>
              <a:rPr lang="en-US" dirty="0">
                <a:latin typeface="+mn-lt"/>
                <a:cs typeface="+mn-cs"/>
              </a:rPr>
              <a:t>3. duty = a duty is something your family or society says you </a:t>
            </a:r>
          </a:p>
          <a:p>
            <a:pPr algn="l" rtl="0" fontAlgn="auto">
              <a:spcBef>
                <a:spcPts val="0"/>
              </a:spcBef>
              <a:spcAft>
                <a:spcPts val="0"/>
              </a:spcAft>
              <a:defRPr/>
            </a:pPr>
            <a:r>
              <a:rPr lang="en-US" dirty="0">
                <a:latin typeface="+mn-lt"/>
                <a:cs typeface="+mn-cs"/>
              </a:rPr>
              <a:t>must do</a:t>
            </a:r>
          </a:p>
          <a:p>
            <a:pPr algn="l" rtl="0" fontAlgn="auto">
              <a:spcBef>
                <a:spcPts val="0"/>
              </a:spcBef>
              <a:spcAft>
                <a:spcPts val="0"/>
              </a:spcAft>
              <a:defRPr/>
            </a:pPr>
            <a:r>
              <a:rPr lang="en-US" dirty="0">
                <a:latin typeface="+mn-lt"/>
                <a:cs typeface="+mn-cs"/>
              </a:rPr>
              <a:t>4. (don’t want to be a) burden = a burden is a heavy </a:t>
            </a:r>
          </a:p>
          <a:p>
            <a:pPr algn="l" rtl="0" fontAlgn="auto">
              <a:spcBef>
                <a:spcPts val="0"/>
              </a:spcBef>
              <a:spcAft>
                <a:spcPts val="0"/>
              </a:spcAft>
              <a:defRPr/>
            </a:pPr>
            <a:r>
              <a:rPr lang="en-US" dirty="0">
                <a:latin typeface="+mn-lt"/>
                <a:cs typeface="+mn-cs"/>
              </a:rPr>
              <a:t>load – here it is used in a fixed expression meaning </a:t>
            </a:r>
          </a:p>
          <a:p>
            <a:pPr algn="l" rtl="0" fontAlgn="auto">
              <a:spcBef>
                <a:spcPts val="0"/>
              </a:spcBef>
              <a:spcAft>
                <a:spcPts val="0"/>
              </a:spcAft>
              <a:defRPr/>
            </a:pPr>
            <a:r>
              <a:rPr lang="en-US" dirty="0">
                <a:latin typeface="+mn-lt"/>
                <a:cs typeface="+mn-cs"/>
              </a:rPr>
              <a:t>that somebody doesn’t want to make life difficult for </a:t>
            </a:r>
          </a:p>
          <a:p>
            <a:pPr algn="l" rtl="0" fontAlgn="auto">
              <a:spcBef>
                <a:spcPts val="0"/>
              </a:spcBef>
              <a:spcAft>
                <a:spcPts val="0"/>
              </a:spcAft>
              <a:defRPr/>
            </a:pPr>
            <a:r>
              <a:rPr lang="en-US" dirty="0">
                <a:latin typeface="+mn-lt"/>
                <a:cs typeface="+mn-cs"/>
              </a:rPr>
              <a:t>somebody else (compare: a financial burden)</a:t>
            </a:r>
          </a:p>
          <a:p>
            <a:pPr algn="l" rtl="0" fontAlgn="auto">
              <a:spcBef>
                <a:spcPts val="0"/>
              </a:spcBef>
              <a:spcAft>
                <a:spcPts val="0"/>
              </a:spcAft>
              <a:defRPr/>
            </a:pPr>
            <a:r>
              <a:rPr lang="en-US" dirty="0">
                <a:latin typeface="+mn-lt"/>
                <a:cs typeface="+mn-cs"/>
              </a:rPr>
              <a:t>5. latest slang = most recent phrases used by young people in </a:t>
            </a:r>
          </a:p>
          <a:p>
            <a:pPr algn="l" rtl="0" fontAlgn="auto">
              <a:spcBef>
                <a:spcPts val="0"/>
              </a:spcBef>
              <a:spcAft>
                <a:spcPts val="0"/>
              </a:spcAft>
              <a:defRPr/>
            </a:pPr>
            <a:r>
              <a:rPr lang="en-US" dirty="0">
                <a:latin typeface="+mn-lt"/>
                <a:cs typeface="+mn-cs"/>
              </a:rPr>
              <a:t>the street</a:t>
            </a:r>
          </a:p>
          <a:p>
            <a:pPr algn="l" rtl="0" fontAlgn="auto">
              <a:spcBef>
                <a:spcPts val="0"/>
              </a:spcBef>
              <a:spcAft>
                <a:spcPts val="0"/>
              </a:spcAft>
              <a:defRPr/>
            </a:pPr>
            <a:r>
              <a:rPr lang="en-US" dirty="0">
                <a:latin typeface="+mn-lt"/>
                <a:cs typeface="+mn-cs"/>
              </a:rPr>
              <a:t>6. glare = to look at somebody angrily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2446338"/>
          </a:xfrm>
        </p:spPr>
        <p:txBody>
          <a:bodyPr>
            <a:normAutofit fontScale="90000"/>
          </a:bodyPr>
          <a:lstStyle/>
          <a:p>
            <a:pPr fontAlgn="auto">
              <a:spcAft>
                <a:spcPts val="0"/>
              </a:spcAft>
              <a:defRPr/>
            </a:pPr>
            <a:r>
              <a:rPr lang="en-US" sz="3100"/>
              <a:t>Speaking</a:t>
            </a:r>
            <a:br>
              <a:rPr lang="en-US" sz="3100"/>
            </a:br>
            <a:r>
              <a:rPr lang="en-US" sz="3100" dirty="0"/>
              <a:t/>
            </a:r>
            <a:br>
              <a:rPr lang="en-US" sz="3100" dirty="0"/>
            </a:br>
            <a:r>
              <a:rPr lang="en-US" sz="3100" dirty="0"/>
              <a:t>Do you think the ‘gap’ between your generation  and your parents’ generation is greater than the one  between your generation and the next generation?</a:t>
            </a:r>
            <a:r>
              <a:rPr lang="en-US" dirty="0"/>
              <a:t/>
            </a:r>
            <a:br>
              <a:rPr lang="en-US" dirty="0"/>
            </a:br>
            <a:endParaRPr lang="en-US" dirty="0"/>
          </a:p>
        </p:txBody>
      </p:sp>
      <p:pic>
        <p:nvPicPr>
          <p:cNvPr id="28674" name="Content Placeholder 4"/>
          <p:cNvPicPr>
            <a:picLocks noGrp="1" noChangeAspect="1"/>
          </p:cNvPicPr>
          <p:nvPr>
            <p:ph idx="1"/>
          </p:nvPr>
        </p:nvPicPr>
        <p:blipFill>
          <a:blip r:embed="rId2"/>
          <a:srcRect/>
          <a:stretch>
            <a:fillRect/>
          </a:stretch>
        </p:blipFill>
        <p:spPr bwMode="auto">
          <a:xfrm>
            <a:off x="4383088" y="2366963"/>
            <a:ext cx="3424237" cy="3424237"/>
          </a:xfrm>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68</TotalTime>
  <Words>766</Words>
  <Application>Microsoft Office PowerPoint</Application>
  <PresentationFormat>Custom</PresentationFormat>
  <Paragraphs>49</Paragraphs>
  <Slides>8</Slides>
  <Notes>0</Notes>
  <HiddenSlides>0</HiddenSlides>
  <MMClips>0</MMClips>
  <ScaleCrop>false</ScaleCrop>
  <HeadingPairs>
    <vt:vector size="6" baseType="variant">
      <vt:variant>
        <vt:lpstr>الخطوط المستخدمة</vt:lpstr>
      </vt:variant>
      <vt:variant>
        <vt:i4>5</vt:i4>
      </vt:variant>
      <vt:variant>
        <vt:lpstr>قالب التصميم</vt:lpstr>
      </vt:variant>
      <vt:variant>
        <vt:i4>18</vt:i4>
      </vt:variant>
      <vt:variant>
        <vt:lpstr>عناوين الشرائح</vt:lpstr>
      </vt:variant>
      <vt:variant>
        <vt:i4>8</vt:i4>
      </vt:variant>
    </vt:vector>
  </HeadingPairs>
  <TitlesOfParts>
    <vt:vector size="31" baseType="lpstr">
      <vt:lpstr>Tw Cen MT</vt:lpstr>
      <vt:lpstr>Arial</vt:lpstr>
      <vt:lpstr>Calibri</vt:lpstr>
      <vt:lpstr>Lucida Sans</vt:lpstr>
      <vt:lpstr>Times New Roman</vt:lpstr>
      <vt:lpstr>Droplet</vt:lpstr>
      <vt:lpstr>Droplet</vt:lpstr>
      <vt:lpstr>Droplet</vt:lpstr>
      <vt:lpstr>Droplet</vt:lpstr>
      <vt:lpstr>Droplet</vt:lpstr>
      <vt:lpstr>Droplet</vt:lpstr>
      <vt:lpstr>Droplet</vt:lpstr>
      <vt:lpstr>Droplet</vt:lpstr>
      <vt:lpstr>Droplet</vt:lpstr>
      <vt:lpstr>Droplet</vt:lpstr>
      <vt:lpstr>Droplet</vt:lpstr>
      <vt:lpstr>Droplet</vt:lpstr>
      <vt:lpstr>Droplet</vt:lpstr>
      <vt:lpstr>Droplet</vt:lpstr>
      <vt:lpstr>Droplet</vt:lpstr>
      <vt:lpstr>Droplet</vt:lpstr>
      <vt:lpstr>Droplet</vt:lpstr>
      <vt:lpstr>Droplet</vt:lpstr>
      <vt:lpstr>1B A CONFUSED GENERATION</vt:lpstr>
      <vt:lpstr>PRE-READING ACTIVITIES</vt:lpstr>
      <vt:lpstr>  READ THE FOLLOWING TEXT AND ANSWER THE QUESTIONS THAT FOLLOW:  </vt:lpstr>
      <vt:lpstr>الشريحة 4</vt:lpstr>
      <vt:lpstr>الشريحة 5</vt:lpstr>
      <vt:lpstr>الشريحة 6</vt:lpstr>
      <vt:lpstr>الشريحة 7</vt:lpstr>
      <vt:lpstr>SPEAKING  DO YOU THINK THE ‘GAP’ BETWEEN YOUR GENERATION  AND YOUR PARENTS’ GENERATION IS GREATER THAN THE ONE  BETWEEN YOUR GENERATION AND THE NEXT GENERATION?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1b A confused generation</dc:title>
  <dc:creator>Eman Abdelati</dc:creator>
  <cp:lastModifiedBy>user</cp:lastModifiedBy>
  <cp:revision>8</cp:revision>
  <dcterms:created xsi:type="dcterms:W3CDTF">2020-03-15T21:42:43Z</dcterms:created>
  <dcterms:modified xsi:type="dcterms:W3CDTF">2020-03-20T19:09:08Z</dcterms:modified>
</cp:coreProperties>
</file>